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70" r:id="rId3"/>
    <p:sldId id="285" r:id="rId4"/>
    <p:sldId id="280" r:id="rId5"/>
    <p:sldId id="272" r:id="rId6"/>
    <p:sldId id="263" r:id="rId7"/>
    <p:sldId id="265" r:id="rId8"/>
    <p:sldId id="266" r:id="rId9"/>
    <p:sldId id="267" r:id="rId10"/>
    <p:sldId id="268" r:id="rId11"/>
    <p:sldId id="269" r:id="rId12"/>
    <p:sldId id="274" r:id="rId13"/>
    <p:sldId id="275" r:id="rId14"/>
    <p:sldId id="276" r:id="rId15"/>
    <p:sldId id="277" r:id="rId16"/>
    <p:sldId id="278" r:id="rId17"/>
    <p:sldId id="279" r:id="rId18"/>
    <p:sldId id="258" r:id="rId19"/>
    <p:sldId id="260" r:id="rId20"/>
    <p:sldId id="257" r:id="rId21"/>
    <p:sldId id="259" r:id="rId22"/>
    <p:sldId id="281" r:id="rId23"/>
    <p:sldId id="282" r:id="rId24"/>
    <p:sldId id="284" r:id="rId25"/>
    <p:sldId id="283" r:id="rId26"/>
    <p:sldId id="286" r:id="rId27"/>
    <p:sldId id="290" r:id="rId28"/>
    <p:sldId id="288" r:id="rId29"/>
    <p:sldId id="289" r:id="rId30"/>
    <p:sldId id="261" r:id="rId31"/>
    <p:sldId id="262" r:id="rId32"/>
    <p:sldId id="264" r:id="rId33"/>
    <p:sldId id="271" r:id="rId34"/>
    <p:sldId id="273" r:id="rId3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BE00"/>
    <a:srgbClr val="EAB200"/>
    <a:srgbClr val="800000"/>
    <a:srgbClr val="00FF00"/>
    <a:srgbClr val="CCCCFF"/>
    <a:srgbClr val="00FFFF"/>
    <a:srgbClr val="990000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60"/>
  </p:normalViewPr>
  <p:slideViewPr>
    <p:cSldViewPr>
      <p:cViewPr>
        <p:scale>
          <a:sx n="130" d="100"/>
          <a:sy n="130" d="100"/>
        </p:scale>
        <p:origin x="-1254" y="-2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CE73F-D581-4011-A768-BCFCF3914B19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1217A-9740-4286-87C5-4CAF804342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075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D1217A-9740-4286-87C5-4CAF8043422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8521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DFB10-622E-4556-9392-0951EC58F162}" type="datetimeFigureOut">
              <a:rPr lang="ru-RU" smtClean="0"/>
              <a:pPr/>
              <a:t>14.09.2021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AADB0-1E06-4AC7-9962-EC4F46FBB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Чтобы работать в школе, учителю нужны стальные нервы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r="5343" b="9054"/>
          <a:stretch>
            <a:fillRect/>
          </a:stretch>
        </p:blipFill>
        <p:spPr bwMode="auto">
          <a:xfrm>
            <a:off x="4716016" y="735191"/>
            <a:ext cx="4075169" cy="26081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63638"/>
            <a:ext cx="4320480" cy="110251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Способы формирования учебной мотивации школьников при изучении физики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939902"/>
            <a:ext cx="6040760" cy="738386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C000"/>
                </a:solidFill>
                <a:latin typeface="Cambria" pitchFamily="18" charset="0"/>
              </a:rPr>
              <a:t>Яковлева Н.Г., научный  сотрудник </a:t>
            </a:r>
            <a:r>
              <a:rPr lang="ru-RU" sz="2000" b="1" dirty="0">
                <a:solidFill>
                  <a:srgbClr val="FFC000"/>
                </a:solidFill>
                <a:latin typeface="Georgia" panose="02040502050405020303" pitchFamily="18" charset="0"/>
              </a:rPr>
              <a:t>отдела  НМС ОО </a:t>
            </a:r>
            <a:r>
              <a:rPr lang="ru-RU" sz="2000" b="1" dirty="0">
                <a:solidFill>
                  <a:srgbClr val="FFC000"/>
                </a:solidFill>
                <a:latin typeface="Cambria" pitchFamily="18" charset="0"/>
              </a:rPr>
              <a:t>ГАУ ДПО «ИРО ПК» </a:t>
            </a:r>
            <a:endParaRPr lang="ru-RU" sz="2000" b="1" dirty="0">
              <a:solidFill>
                <a:srgbClr val="FFC000"/>
              </a:solidFill>
            </a:endParaRPr>
          </a:p>
          <a:p>
            <a:endParaRPr lang="ru-RU" sz="2000" b="1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AB7EB47-7DC8-4685-AC6A-CD5CB4E69E59}"/>
              </a:ext>
            </a:extLst>
          </p:cNvPr>
          <p:cNvSpPr txBox="1"/>
          <p:nvPr/>
        </p:nvSpPr>
        <p:spPr>
          <a:xfrm>
            <a:off x="2627784" y="195486"/>
            <a:ext cx="37621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anose="02040502050405020303" pitchFamily="18" charset="0"/>
              </a:rPr>
              <a:t>ЦНППМПР ГАУ ДПО «ИРО ПК»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7727" y="1432605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МИФ 4: </a:t>
            </a:r>
          </a:p>
          <a:p>
            <a:r>
              <a:rPr lang="ru-RU" dirty="0">
                <a:latin typeface="Georgia" pitchFamily="18" charset="0"/>
              </a:rPr>
              <a:t>БЕЗ ПОСТОЯННОГО КОНТРОЛЯ НЕТ УЧЁБЫ. ОЦЕНКИ — ОТЛИЧНЫЙ МОТИВАТОР. ОЦЕНКИ ВЫЗЫВАЮТ ГОРДОСТЬ, ЕСЛИ ОНИ ХОРОШИЕ, И ЧУВСТВО СТЫДА И ОБИДЫ, ЕСЛИ ПЛОХИЕ. </a:t>
            </a:r>
          </a:p>
        </p:txBody>
      </p:sp>
      <p:pic>
        <p:nvPicPr>
          <p:cNvPr id="6" name="Рисунок 5" descr="Вопросы">
            <a:extLst>
              <a:ext uri="{FF2B5EF4-FFF2-40B4-BE49-F238E27FC236}">
                <a16:creationId xmlns="" xmlns:a16="http://schemas.microsoft.com/office/drawing/2014/main" id="{5B3E17C9-FE31-43E9-A13A-EA429E6CC2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5616" y="771550"/>
            <a:ext cx="1322111" cy="1322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4925" y="1341576"/>
            <a:ext cx="554461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МИФ 5: </a:t>
            </a:r>
          </a:p>
          <a:p>
            <a:r>
              <a:rPr lang="ru-RU" dirty="0">
                <a:latin typeface="Georgia" pitchFamily="18" charset="0"/>
              </a:rPr>
              <a:t>МИФ О ПОЛЬЗЕ ПОХВАЛЫ. ЧТОБЫ ДЕТИ ХОТЕЛИ УЧИТЬСЯ, ИХ НУЖНО ХВАЛИТЬ, ГОВОРИТЬ ИМ, ЧТО ОНИ САМЫЕ УМНЫЕ, СПОСОБНЫЕ, ЛУЧШЕ ВСЕХ, ПОВЫШАТЬ ИХ САМООЦЕНКУ. </a:t>
            </a:r>
          </a:p>
        </p:txBody>
      </p:sp>
      <p:pic>
        <p:nvPicPr>
          <p:cNvPr id="4" name="Рисунок 3" descr="Фейерверки">
            <a:extLst>
              <a:ext uri="{FF2B5EF4-FFF2-40B4-BE49-F238E27FC236}">
                <a16:creationId xmlns="" xmlns:a16="http://schemas.microsoft.com/office/drawing/2014/main" id="{734CA733-B78B-4951-85D1-F6AC0A8D4E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1209" y="771550"/>
            <a:ext cx="1183716" cy="1183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995686"/>
            <a:ext cx="8229600" cy="85725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Georgia" pitchFamily="18" charset="0"/>
              </a:rPr>
              <a:t>Немного о мотивации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12599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9497BFE-5D07-4488-BE5B-6F9C0ED59E85}"/>
              </a:ext>
            </a:extLst>
          </p:cNvPr>
          <p:cNvSpPr txBox="1"/>
          <p:nvPr/>
        </p:nvSpPr>
        <p:spPr>
          <a:xfrm>
            <a:off x="2627784" y="1563637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Georgia" panose="02040502050405020303" pitchFamily="18" charset="0"/>
              </a:rPr>
              <a:t>УЧЕБНАЯ МОТИВАЦИЯ ДЕЛИТСЯ НА ВНУТРЕННЮЮ И ВНЕШНЮЮ</a:t>
            </a:r>
          </a:p>
        </p:txBody>
      </p:sp>
      <p:pic>
        <p:nvPicPr>
          <p:cNvPr id="18" name="Рисунок 17" descr="Авокадо">
            <a:extLst>
              <a:ext uri="{FF2B5EF4-FFF2-40B4-BE49-F238E27FC236}">
                <a16:creationId xmlns="" xmlns:a16="http://schemas.microsoft.com/office/drawing/2014/main" id="{1D720FD0-423B-4CC7-BBEC-F5F457FC4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19672" y="893862"/>
            <a:ext cx="1008112" cy="10081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82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9497BFE-5D07-4488-BE5B-6F9C0ED59E85}"/>
              </a:ext>
            </a:extLst>
          </p:cNvPr>
          <p:cNvSpPr txBox="1"/>
          <p:nvPr/>
        </p:nvSpPr>
        <p:spPr>
          <a:xfrm>
            <a:off x="2627784" y="1563637"/>
            <a:ext cx="5472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ВНУТРЕННЯЯ МОТИВАЦИЯ - ИНТЕРЕС К ОСУЩЕСТВЛЯЕМОЙ ДЕЯТЕЛЬНОСТИ, ОСНОВАННЫЙ НА ЖЕЛАНИИ ДВИГАТЬСЯ ВПЕРЁД</a:t>
            </a:r>
          </a:p>
        </p:txBody>
      </p:sp>
      <p:pic>
        <p:nvPicPr>
          <p:cNvPr id="3" name="Рисунок 2" descr="Пешком">
            <a:extLst>
              <a:ext uri="{FF2B5EF4-FFF2-40B4-BE49-F238E27FC236}">
                <a16:creationId xmlns="" xmlns:a16="http://schemas.microsoft.com/office/drawing/2014/main" id="{95CEF45D-F7C4-46E8-A078-42DB739D0F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25352" y="962421"/>
            <a:ext cx="1202432" cy="1202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9021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9497BFE-5D07-4488-BE5B-6F9C0ED59E85}"/>
              </a:ext>
            </a:extLst>
          </p:cNvPr>
          <p:cNvSpPr txBox="1"/>
          <p:nvPr/>
        </p:nvSpPr>
        <p:spPr>
          <a:xfrm>
            <a:off x="2627784" y="170765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КАЖДЫЙ РЕБЁНОК ОДАРЕН ЖЕЛАНИЕМ ЗНАТЬ И РАЗВИВАТЬСЯ</a:t>
            </a:r>
          </a:p>
        </p:txBody>
      </p:sp>
      <p:pic>
        <p:nvPicPr>
          <p:cNvPr id="3" name="Рисунок 2" descr="Ребенок с шариком">
            <a:extLst>
              <a:ext uri="{FF2B5EF4-FFF2-40B4-BE49-F238E27FC236}">
                <a16:creationId xmlns="" xmlns:a16="http://schemas.microsoft.com/office/drawing/2014/main" id="{071386DF-6222-4377-8F7C-D8BBE1D498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47664" y="771550"/>
            <a:ext cx="1346448" cy="1346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2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9497BFE-5D07-4488-BE5B-6F9C0ED59E85}"/>
              </a:ext>
            </a:extLst>
          </p:cNvPr>
          <p:cNvSpPr txBox="1"/>
          <p:nvPr/>
        </p:nvSpPr>
        <p:spPr>
          <a:xfrm>
            <a:off x="2627784" y="1563637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latin typeface="Georgia" panose="02040502050405020303" pitchFamily="18" charset="0"/>
              </a:rPr>
              <a:t>ВНУТРЕННЯЯ МОТИВАЦИЯ ДОСТАТОЧНО ХРУПКА, ЕЁ ЛЕГКО РАЗРУШИТЬ С ПОМОЩЬЮ ЧРЕЗМЕРНОГО ВНЕШНЕГО КОНТРОЛЯ И ЧУВСТВА БЕСПОМОЩНОСТИ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pic>
        <p:nvPicPr>
          <p:cNvPr id="7" name="Рисунок 6" descr="Растение">
            <a:extLst>
              <a:ext uri="{FF2B5EF4-FFF2-40B4-BE49-F238E27FC236}">
                <a16:creationId xmlns="" xmlns:a16="http://schemas.microsoft.com/office/drawing/2014/main" id="{C85B0432-D476-483F-8E22-6653AAC1D2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3648" y="803838"/>
            <a:ext cx="1216999" cy="1216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5479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D9497BFE-5D07-4488-BE5B-6F9C0ED59E85}"/>
              </a:ext>
            </a:extLst>
          </p:cNvPr>
          <p:cNvSpPr txBox="1"/>
          <p:nvPr/>
        </p:nvSpPr>
        <p:spPr>
          <a:xfrm>
            <a:off x="2627784" y="1563637"/>
            <a:ext cx="55446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latin typeface="Georgia" panose="02040502050405020303" pitchFamily="18" charset="0"/>
              </a:rPr>
              <a:t>У ПОДРОСТКОВ ИНТЕРЕС К ОДНОМУ УЧЕБНОМУ ПРЕДМЕТУ НЕ ВЛИЯЕТ НА ОТНОШЕНИЕ К ДРУГОМУ, НО ОТРИЦАТЕЛЬНОЕ ОТНОШЕНИЕ К ОДНОМУ ПРЕДМЕТУ ЛЕГКО ПЕРЕНОСИТСЯ НА ДРУГИЕ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</a:endParaRPr>
          </a:p>
        </p:txBody>
      </p:sp>
      <p:pic>
        <p:nvPicPr>
          <p:cNvPr id="7" name="Рисунок 6" descr="Книги">
            <a:extLst>
              <a:ext uri="{FF2B5EF4-FFF2-40B4-BE49-F238E27FC236}">
                <a16:creationId xmlns="" xmlns:a16="http://schemas.microsoft.com/office/drawing/2014/main" id="{FE59005E-BC66-4CCA-8A31-3B3B1F2F9D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63794" y="1059582"/>
            <a:ext cx="961255" cy="9612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4071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995686"/>
            <a:ext cx="8229600" cy="85725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Georgia" pitchFamily="18" charset="0"/>
              </a:rPr>
              <a:t>Факторы благополучия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>
            <a:extLst>
              <a:ext uri="{FF2B5EF4-FFF2-40B4-BE49-F238E27FC236}">
                <a16:creationId xmlns="" xmlns:a16="http://schemas.microsoft.com/office/drawing/2014/main" id="{371ABF6A-97C9-4077-A197-6DB5C3CB84DB}"/>
              </a:ext>
            </a:extLst>
          </p:cNvPr>
          <p:cNvSpPr/>
          <p:nvPr/>
        </p:nvSpPr>
        <p:spPr>
          <a:xfrm>
            <a:off x="2339752" y="2499742"/>
            <a:ext cx="6264696" cy="100811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322274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ПЕРВЫЙ ФАКТОР —СОЗДАНИЕ БЛАГОПРИЯТНОГО ЭМОЦИОНАЛЬНО-СОЦИАЛЬНО-ПСИХОЛОГИЧЕСКОГО КЛИМАТА В ШКОЛЕ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1464915"/>
            <a:ext cx="626469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НЕТРАДИЦИОННЫЕ И ОРИГИНАЛЬНЫЕ РЕШЕНИЯ. НАПРИМЕР, ПЛАКАТ СО СЛОВАМИ «ПОЛУЧЕНИЕ УДОВОЛЬСТВИЯ — ОСНОВНАЯ И ЕДИНСТВЕННАЯ ОБЯЗАННОСТЬ КАЖДОГО ЛИЦЕИСТА».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bg1"/>
                </a:solidFill>
                <a:latin typeface="Georgia" pitchFamily="18" charset="0"/>
              </a:rPr>
              <a:t>ОТНОШЕНИЯ С УЧИТЕЛЕМ ОКАЗЫВАЮТ СУЩЕСТВЕННОЕ ВЛИЯНИЕ НА ВНУТРЕННЮЮ УЧЁБНУЮ МОТИВАЦИЮ ШКОЛЬНИКОВ, ЖЕЛАНИЕ УЧИТЬСЯ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rgbClr val="FFC000"/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ПСИХОЛОГИЧЕСКАЯ ПОДГОТОВКА УЧИТЕЛЕЙ, КОТОРАЯ ПОЗВОЛИЛА БЫ ИМ СОЗНАТЕЛЬНО ВЫСТРАИВАТЬ ПОЗИТИВНЫЕ И ПРОДУКТИВНЫЕ ОТНОШЕНИЯ С УЧАЩИМИСЯ.</a:t>
            </a:r>
            <a:r>
              <a:rPr lang="ru-RU" sz="1400" b="1" dirty="0">
                <a:solidFill>
                  <a:srgbClr val="FFC000"/>
                </a:solidFill>
                <a:latin typeface="Georgia" pitchFamily="18" charset="0"/>
              </a:rPr>
              <a:t> </a:t>
            </a:r>
          </a:p>
          <a:p>
            <a:pPr algn="r"/>
            <a:endParaRPr lang="ru-RU" sz="12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3" name="Рисунок 12" descr="Открытая ладонь с растением">
            <a:extLst>
              <a:ext uri="{FF2B5EF4-FFF2-40B4-BE49-F238E27FC236}">
                <a16:creationId xmlns="" xmlns:a16="http://schemas.microsoft.com/office/drawing/2014/main" id="{DDD08D5F-D23D-41FF-A2BE-50E91347E2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576" y="203846"/>
            <a:ext cx="1257964" cy="1257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347614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Georgia" pitchFamily="18" charset="0"/>
              </a:rPr>
              <a:t>НАШИ ШКОЛЫ ВСТУПИЛИ В ПЕРИОД НЕВИДАННОГО РАНЕЕ СНИЖЕНИЯ УРОВНЯ ПРОДУКТИВНОЙ УЧЕБНОЙ МОТИВАЦИИ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2931790"/>
            <a:ext cx="1584176" cy="144016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5E11BCAF-725A-4FDF-85D1-F67581A2DF84}"/>
              </a:ext>
            </a:extLst>
          </p:cNvPr>
          <p:cNvSpPr/>
          <p:nvPr/>
        </p:nvSpPr>
        <p:spPr>
          <a:xfrm>
            <a:off x="1907703" y="2341974"/>
            <a:ext cx="6696745" cy="92333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434033"/>
            <a:ext cx="6840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ЛУЧШИЕ ОБРАЗОВАТЕЛЬНЫЕ</a:t>
            </a:r>
            <a:r>
              <a:rPr lang="ru-RU" sz="1600" b="1" dirty="0">
                <a:solidFill>
                  <a:srgbClr val="C00000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  <a:cs typeface="Arial" pitchFamily="34" charset="0"/>
              </a:rPr>
              <a:t>СИСТЕМЫ МИРА НАБИРАЮТ УЧИТЕЛЕЙ СРЕДИ, ТЕХ, КТО ОТНОСИТСЯ К ВЕРХНЕЙ ТРЕТИ ПО УСПЕВАЕМОСТИ.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bg1"/>
                </a:solidFill>
                <a:latin typeface="Georgia" pitchFamily="18" charset="0"/>
              </a:rPr>
              <a:t>ХУДШИЕ ОБРАЗОВАТЕЛЬНЫЕ СИСТЕМЫ МИРА НАБИРАЮТ УЧИТЕЛЕЙ ИЗ НИЗШЕЙ ПО УСПЕВАЕМОСТИ ТРЕТИ ВЫПУСКНИКОВ ШКОЛ.</a:t>
            </a:r>
            <a:r>
              <a:rPr lang="ru-RU" sz="1600" b="1" dirty="0">
                <a:solidFill>
                  <a:schemeClr val="bg1"/>
                </a:solidFill>
                <a:latin typeface="Georgia" pitchFamily="18" charset="0"/>
                <a:cs typeface="Arial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b="1" dirty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Georgia" panose="02040502050405020303" pitchFamily="18" charset="0"/>
              </a:rPr>
              <a:t>В РЯДЕ СТРАН, ОТНОСЯЩИХСЯ К ПЕРВОЙ ГРУППЕ, ТРЕБОВАНИЯ К УЧИТЕЛЯМ ДАЖЕ БОЛЕЕ ЖЁСТКИЕ (НАПРИМЕР, ЮЖНАЯ КОРЕЯ — 5 %, ФИНЛЯНДИЯ — 10 %)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sz="16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b="1" dirty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3" y="271959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ВТОРЫМ ВАЖНЫМ ФАКТОРОМ ЯВЛЯЕТСЯ УРОВЕНЬ ПОДГОТОВКИ УЧИТЕЛЕЙ, ИХ «КАЧЕСТВО»</a:t>
            </a:r>
          </a:p>
        </p:txBody>
      </p:sp>
      <p:pic>
        <p:nvPicPr>
          <p:cNvPr id="16" name="Рисунок 15" descr="Мозг">
            <a:extLst>
              <a:ext uri="{FF2B5EF4-FFF2-40B4-BE49-F238E27FC236}">
                <a16:creationId xmlns="" xmlns:a16="http://schemas.microsoft.com/office/drawing/2014/main" id="{3AB354DB-0B0B-483B-8EA6-BB28A57E5C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5576" y="271959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A2FFCB78-A435-4141-B5DD-C974BAB1CD7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802" y="3227374"/>
            <a:ext cx="6608449" cy="792088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71EBCF6-230C-4AE5-9B5A-997ECD3CF47B}"/>
              </a:ext>
            </a:extLst>
          </p:cNvPr>
          <p:cNvSpPr/>
          <p:nvPr/>
        </p:nvSpPr>
        <p:spPr>
          <a:xfrm>
            <a:off x="1800802" y="1959682"/>
            <a:ext cx="6622091" cy="79208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78605" y="284224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ТРЕТИЙ ФАКТОР — СТРАТЕГИИ, КОТОРЫЕ ИСПОЛЬЗУЮТ УЧИТЕЛЯ ДЛЯ ПОДДЕРЖКИ УЧЕБНОЙ МОТИВАЦИИ.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347614"/>
            <a:ext cx="657355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ПРИОРИТЕТ ПОДДЕРЖКИ ИНТЕРЕСА И СМЫСЛА НАД ПРИНУЖДЕНИЕМ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bg1"/>
                </a:solidFill>
                <a:latin typeface="Georgia" pitchFamily="18" charset="0"/>
              </a:rPr>
              <a:t>ПРИОРИТЕТ СОСТОЯНИЯ ДЕТЕЙ, УРОВНЯ ИХ ТЕКУЩЕЙ ГОТОВНОСТИ НАД ПРОГРАММОЙ И КОНКРЕТНОЙ СТРАНИЦЕЙ УЧЕБНИКА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chemeClr val="bg1"/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ПРИОРИТЕТ МЫШЛЕНИЯ НАД ЗАПОМИНАНИЕМ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bg1"/>
                </a:solidFill>
                <a:latin typeface="Georgia" pitchFamily="18" charset="0"/>
              </a:rPr>
              <a:t>УЧИТЕЛЯ ОСОЗНАЮТ, ЧТО САМИ ЯВЛЯЮТСЯ МОДЕЛЯМИ, ЗА КОТОРЫМИ НАБЛЮДАЮТ И КОТОРЫМ МОГУТ ЗАХОТЕТЬ ПОДРАЖАТЬ ДЕТИ</a:t>
            </a:r>
            <a:endParaRPr lang="ru-RU" sz="1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ПРИОРИТЕТ ПОДДЕРЖКИ РЕБЁНКА НАД ЕГО ПУБЛИЧНЫМ ОЦЕНИВАНИЕМ, СРАВНЕНИЕМ И ВНЕШНИМ СТИМУЛИРОВАНИЕМ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1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endParaRPr lang="ru-RU" sz="1200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2" name="Рисунок 11" descr="Шестеренки">
            <a:extLst>
              <a:ext uri="{FF2B5EF4-FFF2-40B4-BE49-F238E27FC236}">
                <a16:creationId xmlns="" xmlns:a16="http://schemas.microsoft.com/office/drawing/2014/main" id="{1E2F24FD-5C22-4FBE-9280-82840A1073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568" y="293154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3301" y="2139702"/>
            <a:ext cx="31373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Что делать?</a:t>
            </a:r>
          </a:p>
        </p:txBody>
      </p:sp>
    </p:spTree>
    <p:extLst>
      <p:ext uri="{BB962C8B-B14F-4D97-AF65-F5344CB8AC3E}">
        <p14:creationId xmlns="" xmlns:p14="http://schemas.microsoft.com/office/powerpoint/2010/main" val="2600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9B8EF3-9278-4A28-B661-D35D8FA72BA8}"/>
              </a:ext>
            </a:extLst>
          </p:cNvPr>
          <p:cNvSpPr txBox="1"/>
          <p:nvPr/>
        </p:nvSpPr>
        <p:spPr>
          <a:xfrm>
            <a:off x="3491880" y="206769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СИСТЕМНО –ДЕЯТЕЛЬНОСТНЫЙ ПОДХОД</a:t>
            </a:r>
          </a:p>
        </p:txBody>
      </p:sp>
      <p:grpSp>
        <p:nvGrpSpPr>
          <p:cNvPr id="8" name="Группа 7">
            <a:extLst>
              <a:ext uri="{FF2B5EF4-FFF2-40B4-BE49-F238E27FC236}">
                <a16:creationId xmlns="" xmlns:a16="http://schemas.microsoft.com/office/drawing/2014/main" id="{46A162A6-771B-4E1D-A196-C68DDBB7F8A7}"/>
              </a:ext>
            </a:extLst>
          </p:cNvPr>
          <p:cNvGrpSpPr/>
          <p:nvPr/>
        </p:nvGrpSpPr>
        <p:grpSpPr>
          <a:xfrm>
            <a:off x="1907704" y="1419622"/>
            <a:ext cx="1393304" cy="1584176"/>
            <a:chOff x="1979712" y="1694206"/>
            <a:chExt cx="1393304" cy="1393304"/>
          </a:xfrm>
        </p:grpSpPr>
        <p:pic>
          <p:nvPicPr>
            <p:cNvPr id="4" name="Рисунок 3" descr="Конференц-зал">
              <a:extLst>
                <a:ext uri="{FF2B5EF4-FFF2-40B4-BE49-F238E27FC236}">
                  <a16:creationId xmlns="" xmlns:a16="http://schemas.microsoft.com/office/drawing/2014/main" id="{F2B63616-F2EB-4A0B-AB11-620EED443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979712" y="1694206"/>
              <a:ext cx="1393304" cy="1393304"/>
            </a:xfrm>
            <a:prstGeom prst="rect">
              <a:avLst/>
            </a:prstGeom>
          </p:spPr>
        </p:pic>
        <p:sp>
          <p:nvSpPr>
            <p:cNvPr id="7" name="Равнобедренный треугольник 6">
              <a:extLst>
                <a:ext uri="{FF2B5EF4-FFF2-40B4-BE49-F238E27FC236}">
                  <a16:creationId xmlns="" xmlns:a16="http://schemas.microsoft.com/office/drawing/2014/main" id="{49375434-1C07-4DC0-BAB6-00770D6A3B63}"/>
                </a:ext>
              </a:extLst>
            </p:cNvPr>
            <p:cNvSpPr/>
            <p:nvPr/>
          </p:nvSpPr>
          <p:spPr>
            <a:xfrm>
              <a:off x="2555776" y="2200862"/>
              <a:ext cx="228600" cy="154865"/>
            </a:xfrm>
            <a:prstGeom prst="triangle">
              <a:avLst>
                <a:gd name="adj" fmla="val 91687"/>
              </a:avLst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13240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9B8EF3-9278-4A28-B661-D35D8FA72BA8}"/>
              </a:ext>
            </a:extLst>
          </p:cNvPr>
          <p:cNvSpPr txBox="1"/>
          <p:nvPr/>
        </p:nvSpPr>
        <p:spPr>
          <a:xfrm>
            <a:off x="3491880" y="206769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BITE-SIZE LEARNING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 (ОБУЧЕНИЕ РАЗМЕРОМ С УКУС)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="" xmlns:a16="http://schemas.microsoft.com/office/drawing/2014/main" id="{DE68E2C2-02CB-4A7A-8B72-9ED4F51A038F}"/>
              </a:ext>
            </a:extLst>
          </p:cNvPr>
          <p:cNvGrpSpPr/>
          <p:nvPr/>
        </p:nvGrpSpPr>
        <p:grpSpPr>
          <a:xfrm>
            <a:off x="2339752" y="1705912"/>
            <a:ext cx="1008112" cy="1008112"/>
            <a:chOff x="2339752" y="1707654"/>
            <a:chExt cx="1008112" cy="1008112"/>
          </a:xfrm>
        </p:grpSpPr>
        <p:pic>
          <p:nvPicPr>
            <p:cNvPr id="5" name="Рисунок 4" descr="Яблоко">
              <a:extLst>
                <a:ext uri="{FF2B5EF4-FFF2-40B4-BE49-F238E27FC236}">
                  <a16:creationId xmlns="" xmlns:a16="http://schemas.microsoft.com/office/drawing/2014/main" id="{6ACA4F82-B3EE-4B0C-983F-43C225C5CD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39752" y="1707654"/>
              <a:ext cx="1008112" cy="1008112"/>
            </a:xfrm>
            <a:prstGeom prst="rect">
              <a:avLst/>
            </a:prstGeom>
          </p:spPr>
        </p:pic>
        <p:sp>
          <p:nvSpPr>
            <p:cNvPr id="6" name="Овал 5">
              <a:extLst>
                <a:ext uri="{FF2B5EF4-FFF2-40B4-BE49-F238E27FC236}">
                  <a16:creationId xmlns="" xmlns:a16="http://schemas.microsoft.com/office/drawing/2014/main" id="{F8A2F582-61A5-44B2-8503-C798FEE6FE88}"/>
                </a:ext>
              </a:extLst>
            </p:cNvPr>
            <p:cNvSpPr/>
            <p:nvPr/>
          </p:nvSpPr>
          <p:spPr>
            <a:xfrm>
              <a:off x="2411760" y="221345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126955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9B8EF3-9278-4A28-B661-D35D8FA72BA8}"/>
              </a:ext>
            </a:extLst>
          </p:cNvPr>
          <p:cNvSpPr txBox="1"/>
          <p:nvPr/>
        </p:nvSpPr>
        <p:spPr>
          <a:xfrm>
            <a:off x="3491880" y="2067693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ФОРМИРУЮЩЕЕ ОЦЕНИВАНИЕ (АКТИВНАЯ ОЦЕНКА)</a:t>
            </a:r>
          </a:p>
        </p:txBody>
      </p:sp>
      <p:pic>
        <p:nvPicPr>
          <p:cNvPr id="11" name="Рисунок 10" descr="Линейчатая диаграмма с тенденцией к повышению">
            <a:extLst>
              <a:ext uri="{FF2B5EF4-FFF2-40B4-BE49-F238E27FC236}">
                <a16:creationId xmlns="" xmlns:a16="http://schemas.microsoft.com/office/drawing/2014/main" id="{3ED12904-66F7-4B6D-9A45-7300267AC6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67744" y="1707654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4503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9B8EF3-9278-4A28-B661-D35D8FA72BA8}"/>
              </a:ext>
            </a:extLst>
          </p:cNvPr>
          <p:cNvSpPr txBox="1"/>
          <p:nvPr/>
        </p:nvSpPr>
        <p:spPr>
          <a:xfrm>
            <a:off x="3491880" y="2067693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n-ea"/>
                <a:cs typeface="+mn-cs"/>
              </a:rPr>
              <a:t>КРИТЕРИАЛЬНОЕ ОЦЕНИВАНИЕ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  <a:ea typeface="+mn-ea"/>
              <a:cs typeface="+mn-cs"/>
            </a:endParaRPr>
          </a:p>
        </p:txBody>
      </p:sp>
      <p:pic>
        <p:nvPicPr>
          <p:cNvPr id="4" name="Рисунок 3" descr="Список (справа налево)">
            <a:extLst>
              <a:ext uri="{FF2B5EF4-FFF2-40B4-BE49-F238E27FC236}">
                <a16:creationId xmlns="" xmlns:a16="http://schemas.microsoft.com/office/drawing/2014/main" id="{B2E7D737-DA9F-431D-9971-A763804606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55776" y="1851670"/>
            <a:ext cx="914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 flipH="1">
            <a:off x="5580111" y="1131590"/>
            <a:ext cx="7200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7982334" y="4227934"/>
            <a:ext cx="621783" cy="216024"/>
            <a:chOff x="3347864" y="3147814"/>
            <a:chExt cx="621783" cy="216024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3347864" y="3147814"/>
              <a:ext cx="43204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347864" y="3219822"/>
              <a:ext cx="43204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347864" y="3363838"/>
              <a:ext cx="43204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347864" y="3291830"/>
              <a:ext cx="432048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Прямоугольник 15"/>
            <p:cNvSpPr/>
            <p:nvPr/>
          </p:nvSpPr>
          <p:spPr>
            <a:xfrm>
              <a:off x="3923928" y="3147814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 flipV="1">
              <a:off x="3923928" y="3291829"/>
              <a:ext cx="45719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48070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3301" y="2139702"/>
            <a:ext cx="31470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Как </a:t>
            </a: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делать?</a:t>
            </a:r>
          </a:p>
        </p:txBody>
      </p:sp>
    </p:spTree>
    <p:extLst>
      <p:ext uri="{BB962C8B-B14F-4D97-AF65-F5344CB8AC3E}">
        <p14:creationId xmlns="" xmlns:p14="http://schemas.microsoft.com/office/powerpoint/2010/main" val="26005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ПРИМЕР УРОКА.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771550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РЕШЕНИЕ ГРАФИЧЕСКИХ ЗАДАЧ НА ТЕМУ: ГАЗОВЫЕ ЗАКОНЫ</a:t>
            </a:r>
          </a:p>
          <a:p>
            <a:endParaRPr lang="ru-RU" dirty="0" smtClean="0">
              <a:latin typeface="Georgia" pitchFamily="18" charset="0"/>
            </a:endParaRPr>
          </a:p>
          <a:p>
            <a:pPr marL="342900" indent="-342900"/>
            <a:r>
              <a:rPr lang="ru-RU" sz="1400" dirty="0" smtClean="0">
                <a:latin typeface="Georgia" pitchFamily="18" charset="0"/>
              </a:rPr>
              <a:t>1.     РАЗБИВАЕМ УРОК НА НЕСКОЛЬКО ЧАСТЕЙ</a:t>
            </a:r>
          </a:p>
          <a:p>
            <a:pPr marL="342900" indent="15875"/>
            <a:r>
              <a:rPr lang="ru-RU" sz="1400" dirty="0" smtClean="0">
                <a:latin typeface="Georgia" pitchFamily="18" charset="0"/>
              </a:rPr>
              <a:t>КАЖДАЯ ЧАСТЬ ОБУЧАЕТ КОНКРЕТНОМУ ДЕЙСТВИЮ НАПРИМЕР, ЧТЕНИЮ ГРАФИКОВ (рис. 1), ГРАМОТНОЙ ЗАПИСИ ИЗМЕНЕНИЯ ВСЕХ</a:t>
            </a:r>
            <a:r>
              <a:rPr lang="en-US" sz="1400" dirty="0" smtClean="0">
                <a:latin typeface="Georgia" pitchFamily="18" charset="0"/>
              </a:rPr>
              <a:t> </a:t>
            </a:r>
            <a:r>
              <a:rPr lang="ru-RU" sz="1400" dirty="0" smtClean="0">
                <a:latin typeface="Georgia" pitchFamily="18" charset="0"/>
              </a:rPr>
              <a:t>ФИЗИЧЕСКИХ ВЕЛИЧИН ДАННОГО ПРОЦЕССА (рис. 2), ИЗОБРАЖЕНИЕ ДАННОГО ПРОЦЕССА В ДРУГИХ КООРДИНАТАХ (рис. 3).</a:t>
            </a:r>
          </a:p>
          <a:p>
            <a:pPr marL="342900" indent="-342900"/>
            <a:endParaRPr lang="ru-RU" sz="1400" dirty="0">
              <a:latin typeface="Georgia" pitchFamily="18" charset="0"/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1475656" y="2571750"/>
            <a:ext cx="1872208" cy="1664568"/>
            <a:chOff x="1475656" y="2571750"/>
            <a:chExt cx="1872208" cy="1664568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1475656" y="4227934"/>
              <a:ext cx="1872208" cy="0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flipH="1" flipV="1">
              <a:off x="1475656" y="2571750"/>
              <a:ext cx="8384" cy="1664568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2411760" y="372387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1760" y="2859782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2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242773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P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42999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V</a:t>
            </a:r>
            <a:endParaRPr lang="ru-RU" dirty="0">
              <a:latin typeface="Georgia" pitchFamily="18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2411760" y="3075806"/>
            <a:ext cx="0" cy="792088"/>
            <a:chOff x="2411760" y="3075806"/>
            <a:chExt cx="0" cy="792088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2411760" y="3075806"/>
              <a:ext cx="0" cy="792088"/>
            </a:xfrm>
            <a:prstGeom prst="line">
              <a:avLst/>
            </a:prstGeom>
            <a:ln w="19050">
              <a:solidFill>
                <a:schemeClr val="accent3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V="1">
              <a:off x="2411760" y="3363838"/>
              <a:ext cx="0" cy="216024"/>
            </a:xfrm>
            <a:prstGeom prst="straightConnector1">
              <a:avLst/>
            </a:prstGeom>
            <a:ln w="19050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3779912" y="2715766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1 – 2 </a:t>
            </a:r>
          </a:p>
          <a:p>
            <a:r>
              <a:rPr lang="en-US" dirty="0" smtClean="0">
                <a:latin typeface="Georgia" pitchFamily="18" charset="0"/>
              </a:rPr>
              <a:t>V = const</a:t>
            </a:r>
          </a:p>
          <a:p>
            <a:r>
              <a:rPr lang="en-US" dirty="0" smtClean="0">
                <a:latin typeface="Georgia" pitchFamily="18" charset="0"/>
              </a:rPr>
              <a:t>P     T</a:t>
            </a:r>
            <a:endParaRPr lang="ru-RU" dirty="0">
              <a:latin typeface="Georgia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4139952" y="3579862"/>
            <a:ext cx="0" cy="288032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4572000" y="3579862"/>
            <a:ext cx="0" cy="288032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07704" y="44439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рис. 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995936" y="4443958"/>
            <a:ext cx="80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рис. 2</a:t>
            </a:r>
            <a:endParaRPr lang="ru-RU" dirty="0">
              <a:latin typeface="Georgia" pitchFamily="18" charset="0"/>
            </a:endParaRPr>
          </a:p>
        </p:txBody>
      </p:sp>
      <p:grpSp>
        <p:nvGrpSpPr>
          <p:cNvPr id="51" name="Группа 50"/>
          <p:cNvGrpSpPr/>
          <p:nvPr/>
        </p:nvGrpSpPr>
        <p:grpSpPr>
          <a:xfrm>
            <a:off x="6012160" y="2571750"/>
            <a:ext cx="1872208" cy="1664568"/>
            <a:chOff x="6012160" y="2571750"/>
            <a:chExt cx="1872208" cy="1664568"/>
          </a:xfrm>
        </p:grpSpPr>
        <p:cxnSp>
          <p:nvCxnSpPr>
            <p:cNvPr id="36" name="Прямая со стрелкой 35"/>
            <p:cNvCxnSpPr/>
            <p:nvPr/>
          </p:nvCxnSpPr>
          <p:spPr>
            <a:xfrm>
              <a:off x="6012160" y="4227934"/>
              <a:ext cx="1872208" cy="0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 flipH="1" flipV="1">
              <a:off x="6012160" y="2571750"/>
              <a:ext cx="8384" cy="1664568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652120" y="24997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P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12360" y="42999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</a:t>
            </a:r>
            <a:endParaRPr lang="ru-RU" dirty="0">
              <a:latin typeface="Georgia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flipV="1">
            <a:off x="6516216" y="3219822"/>
            <a:ext cx="576064" cy="576064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516216" y="372387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92280" y="300379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2</a:t>
            </a:r>
            <a:endParaRPr lang="ru-RU" dirty="0">
              <a:latin typeface="Georgia" pitchFamily="18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 flipV="1">
            <a:off x="6660232" y="3435846"/>
            <a:ext cx="216024" cy="216024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6588224" y="4443958"/>
            <a:ext cx="80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рис. 3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059582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ru-RU" sz="1400" dirty="0" smtClean="0">
                <a:latin typeface="Georgia" pitchFamily="18" charset="0"/>
              </a:rPr>
              <a:t>УСЛОЖНЯЕМ КАЖДУЮ ЧАСТЬ (рис. 1, 2, 3)</a:t>
            </a:r>
          </a:p>
          <a:p>
            <a:pPr marL="342900" indent="-342900">
              <a:buAutoNum type="arabicPeriod" startAt="2"/>
            </a:pPr>
            <a:r>
              <a:rPr lang="ru-RU" sz="1400" dirty="0" smtClean="0">
                <a:latin typeface="Georgia" pitchFamily="18" charset="0"/>
              </a:rPr>
              <a:t>ЗНАКОМИМ С КРИТЕРИЯМИ ОЦЕНИВАНИЯ.    </a:t>
            </a:r>
            <a:endParaRPr lang="ru-RU" sz="1400" dirty="0">
              <a:latin typeface="Georgia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259632" y="2571750"/>
            <a:ext cx="1872208" cy="1664568"/>
            <a:chOff x="1475656" y="2571750"/>
            <a:chExt cx="1872208" cy="1664568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1475656" y="4227934"/>
              <a:ext cx="1872208" cy="0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flipH="1" flipV="1">
              <a:off x="1475656" y="2571750"/>
              <a:ext cx="8384" cy="1664568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899592" y="242773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P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42999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V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547664" y="2931790"/>
            <a:ext cx="864096" cy="1008112"/>
          </a:xfrm>
          <a:prstGeom prst="triangle">
            <a:avLst>
              <a:gd name="adj" fmla="val 99525"/>
            </a:avLst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59632" y="37958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1760" y="271576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2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11760" y="37958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3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87624" y="1851670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Georgia" pitchFamily="18" charset="0"/>
              </a:rPr>
              <a:t>ИЗОБРАЗИТЬ ПРОЦЕСС В КООРДИНАТАХ (</a:t>
            </a:r>
            <a:r>
              <a:rPr lang="en-US" sz="1400" dirty="0" smtClean="0">
                <a:latin typeface="Georgia" pitchFamily="18" charset="0"/>
              </a:rPr>
              <a:t>P,T</a:t>
            </a:r>
            <a:r>
              <a:rPr lang="ru-RU" sz="1400" dirty="0" smtClean="0">
                <a:latin typeface="Georgia" pitchFamily="18" charset="0"/>
              </a:rPr>
              <a:t>) И</a:t>
            </a:r>
            <a:r>
              <a:rPr lang="en-US" sz="1400" dirty="0" smtClean="0">
                <a:latin typeface="Georgia" pitchFamily="18" charset="0"/>
              </a:rPr>
              <a:t> (V,T)</a:t>
            </a:r>
            <a:endParaRPr lang="ru-RU" sz="1400" dirty="0">
              <a:latin typeface="Georgia" pitchFamily="18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779912" y="2571750"/>
            <a:ext cx="1872208" cy="1664568"/>
            <a:chOff x="1475656" y="2571750"/>
            <a:chExt cx="1872208" cy="1664568"/>
          </a:xfrm>
        </p:grpSpPr>
        <p:cxnSp>
          <p:nvCxnSpPr>
            <p:cNvPr id="17" name="Прямая со стрелкой 16"/>
            <p:cNvCxnSpPr/>
            <p:nvPr/>
          </p:nvCxnSpPr>
          <p:spPr>
            <a:xfrm>
              <a:off x="1475656" y="4227934"/>
              <a:ext cx="1872208" cy="0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flipH="1" flipV="1">
              <a:off x="1475656" y="2571750"/>
              <a:ext cx="8384" cy="1664568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3419872" y="24997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V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0112" y="42999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39952" y="2859782"/>
            <a:ext cx="1080120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220072" y="264375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51920" y="264375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2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1920" y="372387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3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0072" y="372387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4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7704" y="44439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рис. 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55976" y="44439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рис. 2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83568" y="411510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РЕШЕНИЕ ГРАФИЧЕСКИХ ЗАДАЧ НА ТЕМУ: ГАЗОВЫЕ ЗАКОНЫ</a:t>
            </a:r>
          </a:p>
        </p:txBody>
      </p:sp>
      <p:grpSp>
        <p:nvGrpSpPr>
          <p:cNvPr id="33" name="Группа 32"/>
          <p:cNvGrpSpPr/>
          <p:nvPr/>
        </p:nvGrpSpPr>
        <p:grpSpPr>
          <a:xfrm>
            <a:off x="6300192" y="2571750"/>
            <a:ext cx="1872208" cy="1664568"/>
            <a:chOff x="1475656" y="2571750"/>
            <a:chExt cx="1872208" cy="166456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1475656" y="4227934"/>
              <a:ext cx="1872208" cy="0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H="1" flipV="1">
              <a:off x="1475656" y="2571750"/>
              <a:ext cx="8384" cy="1664568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7020272" y="444395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рис. 3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40152" y="24997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P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28384" y="429994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Т</a:t>
            </a:r>
            <a:endParaRPr lang="ru-RU" dirty="0">
              <a:latin typeface="Georgia" pitchFamily="18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 flipV="1">
            <a:off x="6948264" y="2931790"/>
            <a:ext cx="936104" cy="1008112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7380312" y="2931790"/>
            <a:ext cx="504056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380312" y="2931790"/>
            <a:ext cx="0" cy="1008112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948264" y="3939902"/>
            <a:ext cx="432048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92280" y="271576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380312" y="37958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2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660232" y="379588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3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84368" y="271576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4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3272DBD5-BFE9-496E-8705-8F5AACD1080E}"/>
              </a:ext>
            </a:extLst>
          </p:cNvPr>
          <p:cNvSpPr txBox="1"/>
          <p:nvPr/>
        </p:nvSpPr>
        <p:spPr>
          <a:xfrm>
            <a:off x="1331640" y="1140589"/>
            <a:ext cx="72008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725"/>
            <a:r>
              <a:rPr lang="ru-RU" b="1" i="0" dirty="0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ЗАДАЧИ ПЕДАГОГА В СОВРЕМЕННОМ ОБРАЗОВАТЕЛЬНОМ ПРОЦЕССЕ.</a:t>
            </a:r>
          </a:p>
          <a:p>
            <a:endParaRPr lang="ru-RU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Georgia" panose="02040502050405020303" pitchFamily="18" charset="0"/>
              </a:rPr>
              <a:t>ДЕЛАТЬ ВСЁ, ЧТОБЫ ВОВЛЕЧЬ КАЖДОГО УЧЕНИКА В ОБРАЗОВАТЕЛЬНЫЙ </a:t>
            </a:r>
            <a:r>
              <a:rPr lang="ru-RU" dirty="0" smtClean="0">
                <a:latin typeface="Georgia" panose="02040502050405020303" pitchFamily="18" charset="0"/>
              </a:rPr>
              <a:t>ПРОЦЕСС</a:t>
            </a:r>
            <a:endParaRPr lang="ru-RU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Georgia" panose="02040502050405020303" pitchFamily="18" charset="0"/>
              </a:rPr>
              <a:t>ПОДДЕРЖИВАТЬ МОТИВАЦИЮ, НЕ ДАВАЯ ЕЙ </a:t>
            </a:r>
            <a:r>
              <a:rPr lang="ru-RU" dirty="0" smtClean="0">
                <a:latin typeface="Georgia" panose="02040502050405020303" pitchFamily="18" charset="0"/>
              </a:rPr>
              <a:t>ЗАТЕРЯТЬСЯ</a:t>
            </a:r>
            <a:endParaRPr lang="ru-RU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Georgia" panose="02040502050405020303" pitchFamily="18" charset="0"/>
              </a:rPr>
              <a:t>СОЗДАВАТЬ, РЕЖИССИРОВАТЬ И НАПРАВЛЯТЬ УНИКАЛЬНЫЕ И ИНТЕРАКТИВНЫЕ </a:t>
            </a:r>
            <a:r>
              <a:rPr lang="ru-RU" dirty="0" smtClean="0">
                <a:latin typeface="Georgia" panose="02040502050405020303" pitchFamily="18" charset="0"/>
              </a:rPr>
              <a:t>ПРОЕКТЫ</a:t>
            </a:r>
            <a:endParaRPr lang="ru-RU" dirty="0"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Georgia" panose="02040502050405020303" pitchFamily="18" charset="0"/>
              </a:rPr>
              <a:t>УЧИТЬ НЕ ЧЕМУ-ТО КОНКРЕТНОМУ, А </a:t>
            </a:r>
            <a:r>
              <a:rPr lang="ru-RU" dirty="0" smtClean="0">
                <a:latin typeface="Georgia" panose="02040502050405020303" pitchFamily="18" charset="0"/>
              </a:rPr>
              <a:t>МЫШЛЕНИЮ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7" name="Рисунок 6" descr="Академическая шапочка">
            <a:extLst>
              <a:ext uri="{FF2B5EF4-FFF2-40B4-BE49-F238E27FC236}">
                <a16:creationId xmlns="" xmlns:a16="http://schemas.microsoft.com/office/drawing/2014/main" id="{280DD5AC-DB2A-4F94-ABCD-6AC9ADC752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1600" y="987574"/>
            <a:ext cx="914400" cy="9144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="" xmlns:p14="http://schemas.microsoft.com/office/powerpoint/2010/main" val="167599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2139702"/>
            <a:ext cx="3496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Новая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7494"/>
            <a:ext cx="388843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СТАРАЯ ШКОЛА</a:t>
            </a: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УЧИТЕЛЯ:</a:t>
            </a:r>
          </a:p>
          <a:p>
            <a:endParaRPr lang="ru-RU" sz="1400" dirty="0">
              <a:latin typeface="Georgia" pitchFamily="18" charset="0"/>
            </a:endParaRPr>
          </a:p>
          <a:p>
            <a:pPr algn="r"/>
            <a:r>
              <a:rPr lang="ru-RU" sz="1400" dirty="0">
                <a:latin typeface="Georgia" pitchFamily="18" charset="0"/>
              </a:rPr>
              <a:t>• ПРИОРИТЕТ ПОЛИТИКИ ОТБОРА ДЕТЕЙ ПО СПОСОБНОСТЯМ.</a:t>
            </a:r>
          </a:p>
          <a:p>
            <a:pPr algn="r"/>
            <a:endParaRPr lang="ru-RU" sz="1400" dirty="0">
              <a:latin typeface="Georgia" pitchFamily="18" charset="0"/>
            </a:endParaRPr>
          </a:p>
          <a:p>
            <a:pPr algn="r"/>
            <a:r>
              <a:rPr lang="ru-RU" sz="1400" dirty="0">
                <a:latin typeface="Georgia" pitchFamily="18" charset="0"/>
              </a:rPr>
              <a:t>• ИГНОРИРОВАНИЕ ТЕХ, КТО НЕ УСПЕВАЕТ ЗА ПРОГРАММОЙ. </a:t>
            </a:r>
          </a:p>
          <a:p>
            <a:pPr algn="r"/>
            <a:endParaRPr lang="ru-RU" sz="1400" dirty="0">
              <a:latin typeface="Georgia" pitchFamily="18" charset="0"/>
            </a:endParaRPr>
          </a:p>
          <a:p>
            <a:pPr algn="r"/>
            <a:r>
              <a:rPr lang="ru-RU" sz="1400" dirty="0">
                <a:latin typeface="Georgia" pitchFamily="18" charset="0"/>
              </a:rPr>
              <a:t>• КОСВЕННАЯ ПОДДЕРЖКА СПИСЫВАНИЯ НА КОНТРОЛЬНЫХ И ЭКЗАМЕНАХ, В ДОМАШНИХ РАБОТАХ. </a:t>
            </a:r>
          </a:p>
          <a:p>
            <a:pPr algn="r"/>
            <a:endParaRPr lang="ru-RU" sz="1400" dirty="0">
              <a:latin typeface="Georgia" pitchFamily="18" charset="0"/>
            </a:endParaRPr>
          </a:p>
          <a:p>
            <a:pPr algn="r"/>
            <a:r>
              <a:rPr lang="ru-RU" sz="1400" dirty="0">
                <a:latin typeface="Georgia" pitchFamily="18" charset="0"/>
              </a:rPr>
              <a:t>• ПОДДЕРЖКА ПОСЛУШАНИЯ, ВНИМАНИЯ, ДИСЦИПЛИНЫ, ДИСТАНЦИИ С ПЕДАГОГОМ. </a:t>
            </a:r>
          </a:p>
          <a:p>
            <a:pPr algn="r"/>
            <a:endParaRPr lang="ru-RU" sz="1400" dirty="0">
              <a:latin typeface="Georgia" pitchFamily="18" charset="0"/>
            </a:endParaRPr>
          </a:p>
          <a:p>
            <a:pPr algn="r"/>
            <a:r>
              <a:rPr lang="ru-RU" sz="1400" dirty="0">
                <a:latin typeface="Georgia" pitchFamily="18" charset="0"/>
              </a:rPr>
              <a:t>• СТИМУЛИРОВАНИЕ МОТИВАЦИИ ОЦЕНКАМИ, БАЛЛАМИ И Т.Д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67494"/>
            <a:ext cx="417646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НОВАЯ ШКОЛА </a:t>
            </a: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УЧИТЕЛЯ:</a:t>
            </a:r>
            <a:endParaRPr lang="ru-RU" sz="1400" dirty="0">
              <a:latin typeface="Georgia" pitchFamily="18" charset="0"/>
            </a:endParaRP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ОРИЕНТАЦИЯ НА ВОВЛЕЧЁННОСТЬ В УЧЕБНЫЙ ПРОЦЕСС ВСЕХ ДЕТЕЙ. 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РЕЗУЛЬТАТ УЧЕНИЯ — НЕ ОЦЕНКИ, А САМОСТОЯТЕЛЬНО ВЫПОЛНЕННЫЕ ЗАДАЧИ.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ПОДДЕРЖКА ЧЕСТНЫХ УСИЛИЙ РЕШЕНИЯ ПРОБЛЕМ. 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НОВЫЕ АКТИВНЫЕ ФОРМЫ И МЕТОДЫ РАБОТЫ.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ВЕРА В ТО, ЧТО РЕЗУЛЬТАТ БУДЕТ, ЕСЛИ НА НЕМ НЕ ФИКСИРОВАТЬСЯ. 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ТЁПЛОЕ ОТНОШЕНИЕ, ДРУЖЕСКИЙ КЛИМАТ В КЛАССЕ.</a:t>
            </a:r>
          </a:p>
        </p:txBody>
      </p:sp>
      <p:pic>
        <p:nvPicPr>
          <p:cNvPr id="14" name="Рисунок 13" descr="Профессор">
            <a:extLst>
              <a:ext uri="{FF2B5EF4-FFF2-40B4-BE49-F238E27FC236}">
                <a16:creationId xmlns="" xmlns:a16="http://schemas.microsoft.com/office/drawing/2014/main" id="{9F4C17DA-0E0E-4EC5-A351-27ECF59EEF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95936" y="207094"/>
            <a:ext cx="817240" cy="817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9502"/>
            <a:ext cx="374441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СТАРАЯ ШКОЛА</a:t>
            </a: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УЧЕНИКИ:</a:t>
            </a:r>
          </a:p>
          <a:p>
            <a:pPr algn="r"/>
            <a:endParaRPr lang="ru-RU" sz="1400" dirty="0">
              <a:latin typeface="Georgia" pitchFamily="18" charset="0"/>
            </a:endParaRPr>
          </a:p>
          <a:p>
            <a:pPr algn="r">
              <a:buFont typeface="Arial" pitchFamily="34" charset="0"/>
              <a:buChar char="•"/>
            </a:pPr>
            <a:r>
              <a:rPr lang="ru-RU" sz="1400" dirty="0">
                <a:latin typeface="Georgia" pitchFamily="18" charset="0"/>
              </a:rPr>
              <a:t>ТИХО СИДЕТЬ, МОЛЧАТЬ, И ЖДАТЬ КОНЦА УРОКА. </a:t>
            </a:r>
          </a:p>
          <a:p>
            <a:pPr algn="r">
              <a:buFont typeface="Arial" pitchFamily="34" charset="0"/>
              <a:buChar char="•"/>
            </a:pPr>
            <a:endParaRPr lang="ru-RU" sz="1400" dirty="0">
              <a:latin typeface="Georgia" pitchFamily="18" charset="0"/>
            </a:endParaRPr>
          </a:p>
          <a:p>
            <a:pPr algn="r"/>
            <a:r>
              <a:rPr lang="ru-RU" sz="1400" dirty="0">
                <a:latin typeface="Georgia" pitchFamily="18" charset="0"/>
              </a:rPr>
              <a:t>• СКУКА, ПЕРЕМЕЖАЮЩАЯСЯ ТРЕВОГОЙ И БЕСПОМОЩНОСТЬЮ.</a:t>
            </a:r>
          </a:p>
          <a:p>
            <a:pPr algn="r"/>
            <a:r>
              <a:rPr lang="ru-RU" sz="1400" dirty="0">
                <a:latin typeface="Georgia" pitchFamily="18" charset="0"/>
              </a:rPr>
              <a:t> </a:t>
            </a:r>
          </a:p>
          <a:p>
            <a:pPr algn="r"/>
            <a:r>
              <a:rPr lang="ru-RU" sz="1400" dirty="0">
                <a:latin typeface="Georgia" pitchFamily="18" charset="0"/>
              </a:rPr>
              <a:t>• ХАРАКТЕРНОЕ ПЕРЕЖИВАНИЕ НЕСВОБОДЫ, ЗАДАННОСТИ ПРОИСХОДЯЩЕГО.</a:t>
            </a:r>
          </a:p>
          <a:p>
            <a:pPr algn="r"/>
            <a:r>
              <a:rPr lang="ru-RU" sz="1400" dirty="0">
                <a:latin typeface="Georgia" pitchFamily="18" charset="0"/>
              </a:rPr>
              <a:t> </a:t>
            </a:r>
          </a:p>
          <a:p>
            <a:pPr algn="r"/>
            <a:r>
              <a:rPr lang="ru-RU" sz="1400" dirty="0">
                <a:latin typeface="Georgia" pitchFamily="18" charset="0"/>
              </a:rPr>
              <a:t>• ФИКСАЦИЯ НА ОЦЕНКАХ, ГРЯДУЩЕМ ЕГЭ И ОГЭ.</a:t>
            </a:r>
          </a:p>
          <a:p>
            <a:pPr algn="r"/>
            <a:r>
              <a:rPr lang="ru-RU" sz="1400" dirty="0">
                <a:latin typeface="Georgia" pitchFamily="18" charset="0"/>
              </a:rPr>
              <a:t> </a:t>
            </a:r>
          </a:p>
          <a:p>
            <a:pPr algn="r"/>
            <a:r>
              <a:rPr lang="ru-RU" sz="1400" dirty="0">
                <a:latin typeface="Georgia" pitchFamily="18" charset="0"/>
              </a:rPr>
              <a:t>• ОТНОШЕНИЕ К ШКОЛЕ, КАК К «ТЮРЬМЕ» ИЛИ КАК К МЕСТУ, ГДЕ МОЖНО ПООБЩАТЬСЯ С ДРУЗЬЯМИ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339502"/>
            <a:ext cx="396044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НОВАЯ ШКОЛА </a:t>
            </a:r>
          </a:p>
          <a:p>
            <a:pPr algn="ct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УЧЕНИКИ :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ИНТЕРЕС И РАДОСТЬ ОТ РЕШЕНИЯ НОВЫХ ЗАДАЧ. 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ВКЛЮЧЁННОСТЬ В УЧЕБНЫЙ ПРОЦЕСС</a:t>
            </a:r>
          </a:p>
          <a:p>
            <a:r>
              <a:rPr lang="ru-RU" sz="1400" dirty="0">
                <a:latin typeface="Georgia" pitchFamily="18" charset="0"/>
              </a:rPr>
              <a:t> </a:t>
            </a:r>
          </a:p>
          <a:p>
            <a:r>
              <a:rPr lang="ru-RU" sz="1400" dirty="0">
                <a:latin typeface="Georgia" pitchFamily="18" charset="0"/>
              </a:rPr>
              <a:t>• ПОНИМАНИЕ СМЫСЛА ОСУЩЕСТВЛЯЕМОЙ ДЕЯТЕЛЬНОСТИ, ЕСТЬ ОТВЕТ НА ВОПРОС «ЗАЧЕМ МЫ ВСЁ ЭТО УЧИМ?» 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ЦЕННОСТЬ РАЗМЫШЛЕНИЙ. ПРИЯТНО ДЕЛИТЬСЯ С УЧИТЕЛЯМИ СВОИМИ МЫСЛЯМИ И РЕЗУЛЬТАТАМИ </a:t>
            </a:r>
          </a:p>
          <a:p>
            <a:endParaRPr lang="ru-RU" sz="1400" dirty="0">
              <a:latin typeface="Georgia" pitchFamily="18" charset="0"/>
            </a:endParaRPr>
          </a:p>
          <a:p>
            <a:r>
              <a:rPr lang="ru-RU" sz="1400" dirty="0">
                <a:latin typeface="Georgia" pitchFamily="18" charset="0"/>
              </a:rPr>
              <a:t>• РАЗВИТИЕ ИНТЕЛЛЕКТУАЛЬНОГО И ЛИЧНОСТНОГО ПОТЕНЦИАЛА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F724C306-09A4-4519-8BB2-9956358CD81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1333" y="339502"/>
            <a:ext cx="817279" cy="817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tatic.ngs.ru/news/2021/99/preview/37cbdaec146e131a2b71a2d48aadb612215eee1b7_712.jpg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10000"/>
          </a:blip>
          <a:srcRect t="5272" r="11952" b="1463"/>
          <a:stretch>
            <a:fillRect/>
          </a:stretch>
        </p:blipFill>
        <p:spPr bwMode="auto">
          <a:xfrm>
            <a:off x="755576" y="915566"/>
            <a:ext cx="540060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6" name="Группа 5"/>
          <p:cNvGrpSpPr/>
          <p:nvPr/>
        </p:nvGrpSpPr>
        <p:grpSpPr>
          <a:xfrm>
            <a:off x="5436096" y="267494"/>
            <a:ext cx="3024336" cy="1728192"/>
            <a:chOff x="5364088" y="0"/>
            <a:chExt cx="3024336" cy="1728192"/>
          </a:xfrm>
          <a:noFill/>
        </p:grpSpPr>
        <p:sp>
          <p:nvSpPr>
            <p:cNvPr id="4" name="Овальная выноска 3"/>
            <p:cNvSpPr/>
            <p:nvPr/>
          </p:nvSpPr>
          <p:spPr>
            <a:xfrm>
              <a:off x="5364088" y="0"/>
              <a:ext cx="3024336" cy="1728192"/>
            </a:xfrm>
            <a:prstGeom prst="wedgeEllipseCallout">
              <a:avLst/>
            </a:prstGeom>
            <a:grpFill/>
            <a:ln w="57150">
              <a:solidFill>
                <a:srgbClr val="FAB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04148" y="402431"/>
              <a:ext cx="2124236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Georgia" pitchFamily="18" charset="0"/>
                </a:rPr>
                <a:t>МЕЧТАЮ О НОВОЙ ШКОЛЕ!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944DEE0-C23A-4041-A25C-387554D347E9}"/>
              </a:ext>
            </a:extLst>
          </p:cNvPr>
          <p:cNvSpPr txBox="1"/>
          <p:nvPr/>
        </p:nvSpPr>
        <p:spPr>
          <a:xfrm>
            <a:off x="1439652" y="1275606"/>
            <a:ext cx="62646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latin typeface="Georgia" panose="02040502050405020303" pitchFamily="18" charset="0"/>
              </a:rPr>
              <a:t>КОЛЛЕГИ, ДАВАЙТЕ СОЗДАВАТЬ НОВУЮ ШКОЛУ ВМЕСТЕ!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CB614633-3431-461F-8587-9559758B06A7}"/>
              </a:ext>
            </a:extLst>
          </p:cNvPr>
          <p:cNvSpPr/>
          <p:nvPr/>
        </p:nvSpPr>
        <p:spPr>
          <a:xfrm>
            <a:off x="3995936" y="3196898"/>
            <a:ext cx="1296144" cy="144016"/>
          </a:xfrm>
          <a:prstGeom prst="rect">
            <a:avLst/>
          </a:prstGeom>
          <a:solidFill>
            <a:srgbClr val="FA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819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FFA8EA7-F753-4B4B-8715-3F58ABE3AB0C}"/>
              </a:ext>
            </a:extLst>
          </p:cNvPr>
          <p:cNvSpPr txBox="1"/>
          <p:nvPr/>
        </p:nvSpPr>
        <p:spPr>
          <a:xfrm>
            <a:off x="1043608" y="627534"/>
            <a:ext cx="727280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anose="02040502050405020303" pitchFamily="18" charset="0"/>
              </a:rPr>
              <a:t>АКАДЕМИК РАО А. Г. АСМОЛОВ, ПО ПОВОДУ НОВЫХ СТАНДАРТОВ ФГОС:</a:t>
            </a:r>
          </a:p>
          <a:p>
            <a:r>
              <a:rPr lang="ru-RU" sz="2400" dirty="0">
                <a:latin typeface="Georgia" panose="02040502050405020303" pitchFamily="18" charset="0"/>
              </a:rPr>
              <a:t> «В ЭТИХ СТАНДАРТАХ КОНТРОЛЬ ПРЕОБЛАДАЕТ НАД РАЗВИТИЕМ. БЛАГОДАРЯ ЭТОМУ У НАС БУДУТ ПЛОДИТЬСЯ КОНТРОЛЁРЫ И РЕПЕТИТОРЫ. МЫ ПОМОЖЕМ АРМИИ КОНТРОЛЁРОВ ВОЙТИ В ШКОЛУ ПО ПОЛНОЙ ПРОГРАММЕ. И СИТУАЦИЯ «К НАМ ЕДЕТ РЕВИЗОР» СТАНЕТ КЛЮЧЕВОЙ В НАШЕМ ОБРАЗОВАНИИ».</a:t>
            </a:r>
          </a:p>
        </p:txBody>
      </p:sp>
    </p:spTree>
    <p:extLst>
      <p:ext uri="{BB962C8B-B14F-4D97-AF65-F5344CB8AC3E}">
        <p14:creationId xmlns="" xmlns:p14="http://schemas.microsoft.com/office/powerpoint/2010/main" val="349549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о словам учителя, большинство детей учиться не хотят, как их ни мотивируй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10000"/>
          </a:blip>
          <a:srcRect r="172" b="8034"/>
          <a:stretch>
            <a:fillRect/>
          </a:stretch>
        </p:blipFill>
        <p:spPr bwMode="auto">
          <a:xfrm>
            <a:off x="395536" y="1131590"/>
            <a:ext cx="562394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7" name="Группа 6"/>
          <p:cNvGrpSpPr/>
          <p:nvPr/>
        </p:nvGrpSpPr>
        <p:grpSpPr>
          <a:xfrm>
            <a:off x="5364088" y="123478"/>
            <a:ext cx="3672408" cy="2160240"/>
            <a:chOff x="5220072" y="123478"/>
            <a:chExt cx="3672408" cy="2160240"/>
          </a:xfrm>
          <a:noFill/>
        </p:grpSpPr>
        <p:sp>
          <p:nvSpPr>
            <p:cNvPr id="5" name="Овальная выноска 4"/>
            <p:cNvSpPr/>
            <p:nvPr/>
          </p:nvSpPr>
          <p:spPr>
            <a:xfrm>
              <a:off x="5220072" y="123478"/>
              <a:ext cx="3672408" cy="2160240"/>
            </a:xfrm>
            <a:prstGeom prst="wedgeEllipseCallout">
              <a:avLst/>
            </a:prstGeom>
            <a:grpFill/>
            <a:ln w="57150">
              <a:solidFill>
                <a:srgbClr val="FAB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940152" y="483518"/>
              <a:ext cx="2376264" cy="1477328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accent3">
                      <a:lumMod val="50000"/>
                    </a:schemeClr>
                  </a:solidFill>
                  <a:latin typeface="Georgia" pitchFamily="18" charset="0"/>
                </a:rPr>
                <a:t>БОЛЬШИНСТВО ДЕТЕЙ УЧИТЬСЯ НЕ ХОТЯТ, КАК ИХ НИ МОТИВИРУЙ!!!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2355726"/>
            <a:ext cx="51395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Мифы о мотивации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557445"/>
            <a:ext cx="5112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МИФ 1: </a:t>
            </a:r>
          </a:p>
          <a:p>
            <a:r>
              <a:rPr lang="ru-RU" dirty="0">
                <a:latin typeface="Georgia" pitchFamily="18" charset="0"/>
              </a:rPr>
              <a:t>РЕЙТИНГОВАЯ СИСТЕМА— ОТЛИЧНЫЙ МОТИВАТОР. ПОЛЕЗНО ПОДДЕРЖИВАТЬ В КЛАССЕ/ШКОЛЕ «ЗДОРОВЫЙ» ДУХ КОНКУРЕНЦИИ И СОРЕВНОВАНИЯ.</a:t>
            </a:r>
          </a:p>
        </p:txBody>
      </p:sp>
      <p:pic>
        <p:nvPicPr>
          <p:cNvPr id="4" name="Рисунок 3" descr="Сигнал">
            <a:extLst>
              <a:ext uri="{FF2B5EF4-FFF2-40B4-BE49-F238E27FC236}">
                <a16:creationId xmlns="" xmlns:a16="http://schemas.microsoft.com/office/drawing/2014/main" id="{E55DFD8C-2D91-4095-80AC-1611A3103C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7624" y="871281"/>
            <a:ext cx="1368152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301156"/>
            <a:ext cx="532859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МИФ 2: </a:t>
            </a:r>
          </a:p>
          <a:p>
            <a:r>
              <a:rPr lang="ru-RU" dirty="0">
                <a:latin typeface="Georgia" pitchFamily="18" charset="0"/>
              </a:rPr>
              <a:t>МОТИВАЦИЮ НА УРОКЕ МОЖНО СОЗДАТЬ ОДНИМ БОЛЬШИМ ВОПРОСОМ, ОБРАЩЕННЫМ К УЧАЩИМСЯ </a:t>
            </a:r>
            <a:r>
              <a:rPr lang="ru-RU" dirty="0" smtClean="0">
                <a:latin typeface="Georgia" pitchFamily="18" charset="0"/>
              </a:rPr>
              <a:t>ВНАЧАЛЕ.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6" name="Рисунок 5" descr="Справка">
            <a:extLst>
              <a:ext uri="{FF2B5EF4-FFF2-40B4-BE49-F238E27FC236}">
                <a16:creationId xmlns="" xmlns:a16="http://schemas.microsoft.com/office/drawing/2014/main" id="{3B12333A-27A1-4D55-A174-ADE3D4CF92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5616" y="771550"/>
            <a:ext cx="1368152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419622"/>
            <a:ext cx="51845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МИФ 3: </a:t>
            </a:r>
          </a:p>
          <a:p>
            <a:r>
              <a:rPr lang="ru-RU" dirty="0">
                <a:latin typeface="Georgia" pitchFamily="18" charset="0"/>
              </a:rPr>
              <a:t>ЕСЛИ УЧАЩИЙСЯ СМОТРИТ НА УЧИТЕЛЯ, ПРОЯВЛЯЕТ ДИСЦИПЛИНИРОВАННОСТЬ, СИДИТ ПРЯМО, ЧТО-ТО ДЕЛАЕТ, НЕ «СПИТ НА УРОКЕ», ОН МОТИВИРОВАН, ВСЁ В </a:t>
            </a:r>
            <a:r>
              <a:rPr lang="ru-RU" dirty="0" smtClean="0">
                <a:latin typeface="Georgia" pitchFamily="18" charset="0"/>
              </a:rPr>
              <a:t>ПОРЯДКЕ.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 descr="Человек ест">
            <a:extLst>
              <a:ext uri="{FF2B5EF4-FFF2-40B4-BE49-F238E27FC236}">
                <a16:creationId xmlns="" xmlns:a16="http://schemas.microsoft.com/office/drawing/2014/main" id="{5A2F179F-04FA-40CE-9BE0-A76C4F2096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87624" y="699542"/>
            <a:ext cx="1440160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15743</TotalTime>
  <Words>921</Words>
  <Application>Microsoft Office PowerPoint</Application>
  <PresentationFormat>Экран (16:9)</PresentationFormat>
  <Paragraphs>158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Способы формирования учебной мотивации школьников при изучении физики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Немного о мотивации</vt:lpstr>
      <vt:lpstr>Слайд 13</vt:lpstr>
      <vt:lpstr>Слайд 14</vt:lpstr>
      <vt:lpstr>Слайд 15</vt:lpstr>
      <vt:lpstr>Слайд 16</vt:lpstr>
      <vt:lpstr>Слайд 17</vt:lpstr>
      <vt:lpstr>Факторы благополучия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ПРИМЕР УРОКА.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компетенций при работе со слабо мотивированными обучающимися</dc:title>
  <dc:creator>Jakovleva-NG</dc:creator>
  <cp:lastModifiedBy>Jakovleva-NG</cp:lastModifiedBy>
  <cp:revision>122</cp:revision>
  <dcterms:created xsi:type="dcterms:W3CDTF">2021-08-09T08:19:43Z</dcterms:created>
  <dcterms:modified xsi:type="dcterms:W3CDTF">2021-09-14T09:15:25Z</dcterms:modified>
</cp:coreProperties>
</file>